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56" r:id="rId3"/>
    <p:sldId id="257" r:id="rId4"/>
    <p:sldId id="259" r:id="rId5"/>
    <p:sldId id="260" r:id="rId6"/>
    <p:sldId id="271" r:id="rId7"/>
    <p:sldId id="261" r:id="rId8"/>
    <p:sldId id="263" r:id="rId9"/>
    <p:sldId id="262" r:id="rId10"/>
    <p:sldId id="264" r:id="rId11"/>
    <p:sldId id="268" r:id="rId12"/>
    <p:sldId id="267" r:id="rId13"/>
    <p:sldId id="274" r:id="rId14"/>
    <p:sldId id="275" r:id="rId15"/>
    <p:sldId id="272" r:id="rId16"/>
    <p:sldId id="276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4" y="-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wm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3259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4240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1193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4974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4983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3635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230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372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2725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845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717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CF004-F78F-40A8-84CA-3B0D7E971FE1}" type="datetimeFigureOut">
              <a:rPr lang="nl-NL" smtClean="0"/>
              <a:t>8-9-2016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733D6-3A49-4B5F-8AFA-001CD9481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6940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7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Hacking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Sustainability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Wandelroutenetwerken, Open Data &amp; </a:t>
            </a:r>
            <a:r>
              <a:rPr lang="nl-NL" dirty="0" err="1" smtClean="0"/>
              <a:t>OpenStreetMap</a:t>
            </a:r>
            <a:endParaRPr lang="nl-NL" dirty="0" smtClean="0"/>
          </a:p>
          <a:p>
            <a:r>
              <a:rPr lang="nl-NL" dirty="0" smtClean="0"/>
              <a:t>door Willy Bakker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00791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90" y="2967822"/>
            <a:ext cx="2018465" cy="3590177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450" y="2967822"/>
            <a:ext cx="2018465" cy="3590177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195" y="2967822"/>
            <a:ext cx="2018466" cy="3590178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070" y="238897"/>
            <a:ext cx="2018465" cy="3590177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830" y="238897"/>
            <a:ext cx="2018465" cy="359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0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3915681"/>
            <a:ext cx="1023258" cy="511629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2808967"/>
            <a:ext cx="1023258" cy="511629"/>
          </a:xfrm>
          <a:prstGeom prst="rect">
            <a:avLst/>
          </a:prstGeom>
        </p:spPr>
      </p:pic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011700" y="1825625"/>
            <a:ext cx="93421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4400" dirty="0" smtClean="0">
                <a:latin typeface="+mj-lt"/>
                <a:ea typeface="+mj-ea"/>
                <a:cs typeface="+mj-cs"/>
              </a:rPr>
              <a:t>Public </a:t>
            </a:r>
            <a:r>
              <a:rPr lang="nl-NL" sz="4400" dirty="0">
                <a:latin typeface="+mj-lt"/>
                <a:ea typeface="+mj-ea"/>
                <a:cs typeface="+mj-cs"/>
              </a:rPr>
              <a:t>domain </a:t>
            </a:r>
            <a:r>
              <a:rPr lang="nl-NL" sz="4400" dirty="0" smtClean="0">
                <a:latin typeface="+mj-lt"/>
                <a:ea typeface="+mj-ea"/>
                <a:cs typeface="+mj-cs"/>
              </a:rPr>
              <a:t>mark</a:t>
            </a:r>
            <a:br>
              <a:rPr lang="nl-NL" sz="4400" dirty="0" smtClean="0">
                <a:latin typeface="+mj-lt"/>
                <a:ea typeface="+mj-ea"/>
                <a:cs typeface="+mj-cs"/>
              </a:rPr>
            </a:br>
            <a:endParaRPr lang="nl-NL" sz="1800" dirty="0"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nl-NL" sz="4400" dirty="0" smtClean="0">
                <a:latin typeface="+mj-lt"/>
                <a:ea typeface="+mj-ea"/>
                <a:cs typeface="+mj-cs"/>
              </a:rPr>
              <a:t>Ruwe data, géén plaatjes</a:t>
            </a:r>
          </a:p>
          <a:p>
            <a:pPr marL="0" indent="0">
              <a:buNone/>
            </a:pPr>
            <a:r>
              <a:rPr lang="nl-NL" sz="1800" dirty="0" smtClean="0">
                <a:latin typeface="+mj-lt"/>
                <a:ea typeface="+mj-ea"/>
                <a:cs typeface="+mj-cs"/>
              </a:rPr>
              <a:t> </a:t>
            </a:r>
            <a:endParaRPr lang="nl-NL" sz="1800" dirty="0"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nl-NL" sz="4400" dirty="0">
                <a:latin typeface="+mj-lt"/>
                <a:ea typeface="+mj-ea"/>
                <a:cs typeface="+mj-cs"/>
              </a:rPr>
              <a:t>O</a:t>
            </a:r>
            <a:r>
              <a:rPr lang="nl-NL" sz="4400" dirty="0" smtClean="0">
                <a:latin typeface="+mj-lt"/>
                <a:ea typeface="+mj-ea"/>
                <a:cs typeface="+mj-cs"/>
              </a:rPr>
              <a:t>ok als JSON-bestand in WGS84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56" y="1821314"/>
            <a:ext cx="1023258" cy="51162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Wandelroutenetwerk </a:t>
            </a:r>
            <a:r>
              <a:rPr lang="nl-NL" dirty="0"/>
              <a:t>Zuid-Holland</a:t>
            </a:r>
          </a:p>
        </p:txBody>
      </p:sp>
    </p:spTree>
    <p:extLst>
      <p:ext uri="{BB962C8B-B14F-4D97-AF65-F5344CB8AC3E}">
        <p14:creationId xmlns:p14="http://schemas.microsoft.com/office/powerpoint/2010/main" val="963083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Wat heb ik tot nu toe gedaan?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>
                <a:latin typeface="+mj-lt"/>
              </a:rPr>
              <a:t>Script voor opvragen gegevens in </a:t>
            </a:r>
            <a:r>
              <a:rPr lang="nl-NL" dirty="0" err="1" smtClean="0">
                <a:latin typeface="+mj-lt"/>
              </a:rPr>
              <a:t>OpenStreetMap</a:t>
            </a:r>
            <a:endParaRPr lang="nl-NL" dirty="0" smtClean="0">
              <a:latin typeface="+mj-lt"/>
            </a:endParaRPr>
          </a:p>
          <a:p>
            <a:r>
              <a:rPr lang="nl-NL" dirty="0" smtClean="0">
                <a:latin typeface="+mj-lt"/>
              </a:rPr>
              <a:t>Visualiseren van verschillen</a:t>
            </a:r>
          </a:p>
          <a:p>
            <a:r>
              <a:rPr lang="nl-NL" dirty="0" smtClean="0">
                <a:latin typeface="+mj-lt"/>
              </a:rPr>
              <a:t>Handleiding voor invoer van knooppuntnetwerken</a:t>
            </a:r>
          </a:p>
          <a:p>
            <a:r>
              <a:rPr lang="nl-NL" dirty="0" smtClean="0">
                <a:latin typeface="+mj-lt"/>
              </a:rPr>
              <a:t>Forumdiscussie over automatische import: </a:t>
            </a:r>
            <a:r>
              <a:rPr lang="nl-NL" dirty="0" smtClean="0">
                <a:solidFill>
                  <a:srgbClr val="0070C0"/>
                </a:solidFill>
                <a:latin typeface="+mj-lt"/>
              </a:rPr>
              <a:t>bit.ly/</a:t>
            </a:r>
            <a:r>
              <a:rPr lang="nl-NL" dirty="0" err="1" smtClean="0">
                <a:solidFill>
                  <a:srgbClr val="0070C0"/>
                </a:solidFill>
                <a:latin typeface="+mj-lt"/>
              </a:rPr>
              <a:t>osm</a:t>
            </a:r>
            <a:r>
              <a:rPr lang="nl-NL" dirty="0" smtClean="0">
                <a:solidFill>
                  <a:srgbClr val="0070C0"/>
                </a:solidFill>
                <a:latin typeface="+mj-lt"/>
              </a:rPr>
              <a:t>-forum</a:t>
            </a:r>
          </a:p>
          <a:p>
            <a:endParaRPr lang="nl-NL" dirty="0" smtClean="0"/>
          </a:p>
          <a:p>
            <a:pPr marL="0" indent="0">
              <a:buNone/>
            </a:pPr>
            <a:r>
              <a:rPr lang="nl-NL" dirty="0">
                <a:latin typeface="+mj-lt"/>
              </a:rPr>
              <a:t>Zie </a:t>
            </a:r>
            <a:r>
              <a:rPr lang="nl-NL" dirty="0" smtClean="0">
                <a:solidFill>
                  <a:srgbClr val="0070C0"/>
                </a:solidFill>
                <a:latin typeface="+mj-lt"/>
              </a:rPr>
              <a:t>github.com/</a:t>
            </a:r>
            <a:r>
              <a:rPr lang="nl-NL" dirty="0" err="1" smtClean="0">
                <a:solidFill>
                  <a:srgbClr val="0070C0"/>
                </a:solidFill>
                <a:latin typeface="+mj-lt"/>
              </a:rPr>
              <a:t>friesewoudloper</a:t>
            </a:r>
            <a:r>
              <a:rPr lang="nl-NL" dirty="0" smtClean="0">
                <a:solidFill>
                  <a:srgbClr val="0070C0"/>
                </a:solidFill>
                <a:latin typeface="+mj-lt"/>
              </a:rPr>
              <a:t>/</a:t>
            </a:r>
            <a:r>
              <a:rPr lang="nl-NL" dirty="0" err="1" smtClean="0">
                <a:solidFill>
                  <a:srgbClr val="0070C0"/>
                </a:solidFill>
                <a:latin typeface="+mj-lt"/>
              </a:rPr>
              <a:t>susthack</a:t>
            </a:r>
            <a:endParaRPr lang="nl-NL" dirty="0">
              <a:solidFill>
                <a:srgbClr val="0070C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1794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723"/>
            <a:ext cx="13290945" cy="6993924"/>
          </a:xfrm>
          <a:prstGeom prst="rect">
            <a:avLst/>
          </a:prstGeom>
        </p:spPr>
      </p:pic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1" y="4057099"/>
            <a:ext cx="10515600" cy="4351338"/>
          </a:xfrm>
        </p:spPr>
        <p:txBody>
          <a:bodyPr>
            <a:normAutofit/>
          </a:bodyPr>
          <a:lstStyle/>
          <a:p>
            <a:r>
              <a:rPr lang="nl-NL" dirty="0">
                <a:latin typeface="+mj-lt"/>
              </a:rPr>
              <a:t>Ongeveer </a:t>
            </a:r>
            <a:r>
              <a:rPr lang="nl-NL" dirty="0">
                <a:latin typeface="+mj-lt"/>
              </a:rPr>
              <a:t>2</a:t>
            </a:r>
            <a:r>
              <a:rPr lang="nl-NL" dirty="0" smtClean="0">
                <a:latin typeface="+mj-lt"/>
              </a:rPr>
              <a:t>0</a:t>
            </a:r>
            <a:r>
              <a:rPr lang="nl-NL" dirty="0">
                <a:latin typeface="+mj-lt"/>
              </a:rPr>
              <a:t>% al </a:t>
            </a:r>
            <a:r>
              <a:rPr lang="nl-NL" dirty="0" smtClean="0">
                <a:latin typeface="+mj-lt"/>
              </a:rPr>
              <a:t>in </a:t>
            </a:r>
            <a:r>
              <a:rPr lang="nl-NL" dirty="0" err="1" smtClean="0">
                <a:latin typeface="+mj-lt"/>
              </a:rPr>
              <a:t>OpenStreetMap</a:t>
            </a:r>
            <a:r>
              <a:rPr lang="nl-NL" dirty="0" smtClean="0">
                <a:latin typeface="+mj-lt"/>
              </a:rPr>
              <a:t> </a:t>
            </a:r>
          </a:p>
          <a:p>
            <a:r>
              <a:rPr lang="nl-NL" dirty="0" smtClean="0">
                <a:latin typeface="+mj-lt"/>
              </a:rPr>
              <a:t>Kleine verschillen tussen ZH en </a:t>
            </a:r>
            <a:r>
              <a:rPr lang="nl-NL" dirty="0" err="1" smtClean="0">
                <a:latin typeface="+mj-lt"/>
              </a:rPr>
              <a:t>OpenStreetMap</a:t>
            </a:r>
            <a:endParaRPr lang="nl-NL" dirty="0">
              <a:latin typeface="+mj-lt"/>
            </a:endParaRPr>
          </a:p>
          <a:p>
            <a:r>
              <a:rPr lang="nl-NL" dirty="0" smtClean="0">
                <a:latin typeface="+mj-lt"/>
              </a:rPr>
              <a:t>ZH ontsluit alleen routes, geen knooppunten</a:t>
            </a:r>
          </a:p>
          <a:p>
            <a:r>
              <a:rPr lang="nl-NL" dirty="0" smtClean="0">
                <a:latin typeface="+mj-lt"/>
              </a:rPr>
              <a:t>Geen metadata op attribuutniveau</a:t>
            </a:r>
          </a:p>
          <a:p>
            <a:r>
              <a:rPr lang="nl-NL" dirty="0" smtClean="0">
                <a:latin typeface="+mj-lt"/>
              </a:rPr>
              <a:t>Automatische import in </a:t>
            </a:r>
            <a:r>
              <a:rPr lang="nl-NL" dirty="0" err="1" smtClean="0">
                <a:latin typeface="+mj-lt"/>
              </a:rPr>
              <a:t>OpenStreetMap</a:t>
            </a:r>
            <a:r>
              <a:rPr lang="nl-NL" dirty="0" smtClean="0">
                <a:latin typeface="+mj-lt"/>
              </a:rPr>
              <a:t> is ‘no go’</a:t>
            </a:r>
            <a:endParaRPr lang="nl-NL" dirty="0">
              <a:latin typeface="+mj-lt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1" y="2906992"/>
            <a:ext cx="10515600" cy="1325563"/>
          </a:xfrm>
        </p:spPr>
        <p:txBody>
          <a:bodyPr/>
          <a:lstStyle/>
          <a:p>
            <a:r>
              <a:rPr lang="nl-NL" dirty="0" smtClean="0"/>
              <a:t>Bevindingen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2981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7534">
            <a:off x="1343781" y="137766"/>
            <a:ext cx="2873543" cy="7070054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4745472" y="2075543"/>
            <a:ext cx="72696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400" dirty="0" smtClean="0">
                <a:latin typeface="+mj-lt"/>
              </a:rPr>
              <a:t>Duurzaamheid betreft óók</a:t>
            </a:r>
          </a:p>
          <a:p>
            <a:r>
              <a:rPr lang="nl-NL" sz="4400" dirty="0" smtClean="0">
                <a:latin typeface="+mj-lt"/>
              </a:rPr>
              <a:t>toegankelijkheid van gegevens!</a:t>
            </a:r>
            <a:endParaRPr lang="nl-NL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32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Aandachtspunten voor beleidsmakers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>
                <a:latin typeface="+mj-lt"/>
              </a:rPr>
              <a:t>Zoek samenwerking met </a:t>
            </a:r>
            <a:r>
              <a:rPr lang="nl-NL" dirty="0" err="1" smtClean="0">
                <a:latin typeface="+mj-lt"/>
              </a:rPr>
              <a:t>communities</a:t>
            </a:r>
            <a:r>
              <a:rPr lang="nl-NL" dirty="0" smtClean="0">
                <a:latin typeface="+mj-lt"/>
              </a:rPr>
              <a:t> als </a:t>
            </a:r>
            <a:r>
              <a:rPr lang="nl-NL" dirty="0" err="1" smtClean="0">
                <a:latin typeface="+mj-lt"/>
              </a:rPr>
              <a:t>OpenStreetMap</a:t>
            </a:r>
            <a:endParaRPr lang="nl-NL" dirty="0" smtClean="0">
              <a:latin typeface="+mj-lt"/>
            </a:endParaRPr>
          </a:p>
          <a:p>
            <a:r>
              <a:rPr lang="nl-NL" dirty="0" smtClean="0">
                <a:latin typeface="+mj-lt"/>
              </a:rPr>
              <a:t>Data voor héél NL is interessanter voor ontwikkelaar</a:t>
            </a:r>
            <a:endParaRPr lang="nl-NL" u="sng" dirty="0" smtClean="0">
              <a:latin typeface="+mj-lt"/>
            </a:endParaRPr>
          </a:p>
          <a:p>
            <a:r>
              <a:rPr lang="nl-NL" dirty="0" smtClean="0">
                <a:latin typeface="+mj-lt"/>
              </a:rPr>
              <a:t>Losse netwerken met elkaar verbinden</a:t>
            </a:r>
          </a:p>
          <a:p>
            <a:r>
              <a:rPr lang="nl-NL" dirty="0" smtClean="0">
                <a:latin typeface="+mj-lt"/>
              </a:rPr>
              <a:t>Open data als beleidsinstrument </a:t>
            </a:r>
            <a:r>
              <a:rPr lang="nl-NL" dirty="0" smtClean="0">
                <a:latin typeface="+mj-lt"/>
                <a:sym typeface="Wingdings" panose="05000000000000000000" pitchFamily="2" charset="2"/>
              </a:rPr>
              <a:t> beter benutten basisinfrastructuur</a:t>
            </a:r>
            <a:endParaRPr lang="nl-NL" dirty="0" smtClean="0">
              <a:latin typeface="+mj-lt"/>
            </a:endParaRPr>
          </a:p>
          <a:p>
            <a:r>
              <a:rPr lang="nl-NL" dirty="0" smtClean="0">
                <a:latin typeface="+mj-lt"/>
              </a:rPr>
              <a:t>Open data als exit-strategie</a:t>
            </a:r>
          </a:p>
          <a:p>
            <a:r>
              <a:rPr lang="nl-NL" dirty="0" smtClean="0">
                <a:latin typeface="+mj-lt"/>
              </a:rPr>
              <a:t>Let op inkoop- en subsidievoorwaarden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5249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2634418"/>
              </p:ext>
            </p:extLst>
          </p:nvPr>
        </p:nvGraphicFramePr>
        <p:xfrm>
          <a:off x="1381820" y="2272957"/>
          <a:ext cx="2279685" cy="2208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3" imgW="6501240" imgH="6298200" progId="">
                  <p:embed/>
                </p:oleObj>
              </mc:Choice>
              <mc:Fallback>
                <p:oleObj r:id="rId3" imgW="6501240" imgH="6298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1820" y="2272957"/>
                        <a:ext cx="2279685" cy="22084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kstvak 4"/>
          <p:cNvSpPr txBox="1"/>
          <p:nvPr/>
        </p:nvSpPr>
        <p:spPr>
          <a:xfrm>
            <a:off x="4238151" y="3115560"/>
            <a:ext cx="4172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>
                <a:solidFill>
                  <a:srgbClr val="0070C0"/>
                </a:solidFill>
                <a:latin typeface="+mj-lt"/>
              </a:rPr>
              <a:t>Twitter: @</a:t>
            </a:r>
            <a:r>
              <a:rPr lang="nl-NL" sz="2800" dirty="0" err="1">
                <a:solidFill>
                  <a:srgbClr val="0070C0"/>
                </a:solidFill>
                <a:latin typeface="+mj-lt"/>
              </a:rPr>
              <a:t>FrieseWoudloper</a:t>
            </a:r>
            <a:endParaRPr lang="nl-NL" sz="2800" dirty="0">
              <a:solidFill>
                <a:srgbClr val="0070C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01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9855" y="-119449"/>
            <a:ext cx="14021588" cy="7090700"/>
          </a:xfrm>
          <a:prstGeom prst="rect">
            <a:avLst/>
          </a:prstGeom>
        </p:spPr>
      </p:pic>
      <p:sp>
        <p:nvSpPr>
          <p:cNvPr id="7" name="Ovaal 6"/>
          <p:cNvSpPr/>
          <p:nvPr/>
        </p:nvSpPr>
        <p:spPr>
          <a:xfrm>
            <a:off x="6318021" y="864066"/>
            <a:ext cx="125835" cy="12583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0" y="119394"/>
            <a:ext cx="19159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50" dirty="0" smtClean="0">
                <a:solidFill>
                  <a:schemeClr val="tx2"/>
                </a:solidFill>
              </a:rPr>
              <a:t>© </a:t>
            </a:r>
            <a:r>
              <a:rPr lang="nl-NL" sz="1050" dirty="0" err="1" smtClean="0">
                <a:solidFill>
                  <a:schemeClr val="tx2"/>
                </a:solidFill>
              </a:rPr>
              <a:t>OpenStreetMap</a:t>
            </a:r>
            <a:r>
              <a:rPr lang="nl-NL" sz="1050" dirty="0" smtClean="0">
                <a:solidFill>
                  <a:schemeClr val="tx2"/>
                </a:solidFill>
              </a:rPr>
              <a:t> </a:t>
            </a:r>
            <a:r>
              <a:rPr lang="nl-NL" sz="1050" dirty="0" err="1" smtClean="0">
                <a:solidFill>
                  <a:schemeClr val="tx2"/>
                </a:solidFill>
              </a:rPr>
              <a:t>contributors</a:t>
            </a:r>
            <a:endParaRPr lang="nl-NL" sz="105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33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762"/>
            <a:ext cx="12191999" cy="794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2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59876"/>
            <a:ext cx="12191999" cy="825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3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66" y="497545"/>
            <a:ext cx="3486912" cy="5170932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216" y="1442465"/>
            <a:ext cx="5634682" cy="422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5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7645" y="2275"/>
            <a:ext cx="13447290" cy="687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5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Mijn doel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 smtClean="0"/>
              <a:t>Route-informatie</a:t>
            </a:r>
            <a:r>
              <a:rPr lang="nl-NL" dirty="0" smtClean="0"/>
              <a:t> digitaal beschikbaar</a:t>
            </a:r>
          </a:p>
          <a:p>
            <a:pPr marL="0" indent="0">
              <a:buNone/>
            </a:pPr>
            <a:r>
              <a:rPr lang="nl-NL" dirty="0" smtClean="0"/>
              <a:t>zonder beperkingen voor hergebruik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 smtClean="0"/>
              <a:t>Te beginnen bij de basisinfrastructuur,</a:t>
            </a:r>
          </a:p>
          <a:p>
            <a:pPr marL="0" indent="0">
              <a:buNone/>
            </a:pPr>
            <a:r>
              <a:rPr lang="nl-NL" dirty="0" smtClean="0"/>
              <a:t>namelijk fiets- en wandelnetwerken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r>
              <a:rPr lang="nl-NL" dirty="0"/>
              <a:t>B</a:t>
            </a:r>
            <a:r>
              <a:rPr lang="nl-NL" dirty="0" smtClean="0"/>
              <a:t>log: </a:t>
            </a:r>
            <a:r>
              <a:rPr lang="nl-NL" dirty="0" smtClean="0">
                <a:solidFill>
                  <a:srgbClr val="0070C0"/>
                </a:solidFill>
              </a:rPr>
              <a:t>bit.ly/waddenwandelen</a:t>
            </a:r>
            <a:endParaRPr lang="nl-NL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88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70" y="1655805"/>
            <a:ext cx="3832654" cy="383265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5404022" y="2018270"/>
            <a:ext cx="633570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400" dirty="0" err="1" smtClean="0">
                <a:latin typeface="+mj-lt"/>
              </a:rPr>
              <a:t>OpenStreetMap</a:t>
            </a:r>
            <a:endParaRPr lang="nl-NL" sz="4400" dirty="0" smtClean="0">
              <a:latin typeface="+mj-lt"/>
            </a:endParaRPr>
          </a:p>
          <a:p>
            <a:endParaRPr lang="nl-NL" sz="4400" dirty="0">
              <a:latin typeface="+mj-lt"/>
            </a:endParaRPr>
          </a:p>
          <a:p>
            <a:r>
              <a:rPr lang="nl-NL" sz="4400" dirty="0" smtClean="0">
                <a:latin typeface="+mj-lt"/>
              </a:rPr>
              <a:t>‘The Free Wiki World Map’</a:t>
            </a:r>
            <a:endParaRPr lang="nl-NL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962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52" y="0"/>
            <a:ext cx="13862795" cy="701039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5005" y="365125"/>
            <a:ext cx="10515600" cy="1325563"/>
          </a:xfrm>
        </p:spPr>
        <p:txBody>
          <a:bodyPr/>
          <a:lstStyle/>
          <a:p>
            <a:r>
              <a:rPr lang="nl-NL" dirty="0" smtClean="0"/>
              <a:t>Waarom </a:t>
            </a:r>
            <a:r>
              <a:rPr lang="nl-NL" dirty="0" err="1" smtClean="0"/>
              <a:t>OpenStreetMap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35005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NL" sz="4400" dirty="0">
                <a:latin typeface="+mj-lt"/>
                <a:ea typeface="+mj-ea"/>
                <a:cs typeface="+mj-cs"/>
              </a:rPr>
              <a:t>Herbruikbare data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4400" dirty="0">
                <a:latin typeface="+mj-lt"/>
                <a:ea typeface="+mj-ea"/>
                <a:cs typeface="+mj-cs"/>
              </a:rPr>
              <a:t>Community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4400" dirty="0">
                <a:latin typeface="+mj-lt"/>
                <a:ea typeface="+mj-ea"/>
                <a:cs typeface="+mj-cs"/>
              </a:rPr>
              <a:t>Technische infrastructuur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Tekstvak 3"/>
          <p:cNvSpPr txBox="1"/>
          <p:nvPr/>
        </p:nvSpPr>
        <p:spPr>
          <a:xfrm>
            <a:off x="1704062" y="4436272"/>
            <a:ext cx="49427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800" dirty="0" smtClean="0"/>
              <a:t>Klaar voor gebruik!</a:t>
            </a:r>
            <a:endParaRPr lang="nl-NL" sz="4800" dirty="0"/>
          </a:p>
        </p:txBody>
      </p:sp>
      <p:sp>
        <p:nvSpPr>
          <p:cNvPr id="7" name="Tekstvak 6"/>
          <p:cNvSpPr txBox="1"/>
          <p:nvPr/>
        </p:nvSpPr>
        <p:spPr>
          <a:xfrm>
            <a:off x="101611" y="6504852"/>
            <a:ext cx="19159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50" dirty="0" smtClean="0">
                <a:solidFill>
                  <a:schemeClr val="tx2"/>
                </a:solidFill>
              </a:rPr>
              <a:t>© </a:t>
            </a:r>
            <a:r>
              <a:rPr lang="nl-NL" sz="1050" dirty="0" err="1" smtClean="0">
                <a:solidFill>
                  <a:schemeClr val="tx2"/>
                </a:solidFill>
              </a:rPr>
              <a:t>OpenStreetMap</a:t>
            </a:r>
            <a:r>
              <a:rPr lang="nl-NL" sz="1050" dirty="0" smtClean="0">
                <a:solidFill>
                  <a:schemeClr val="tx2"/>
                </a:solidFill>
              </a:rPr>
              <a:t> </a:t>
            </a:r>
            <a:r>
              <a:rPr lang="nl-NL" sz="1050" dirty="0" err="1" smtClean="0">
                <a:solidFill>
                  <a:schemeClr val="tx2"/>
                </a:solidFill>
              </a:rPr>
              <a:t>contributors</a:t>
            </a:r>
            <a:endParaRPr lang="nl-NL" sz="105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95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178</Words>
  <Application>Microsoft Office PowerPoint</Application>
  <PresentationFormat>Breedbeeld</PresentationFormat>
  <Paragraphs>50</Paragraphs>
  <Slides>16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0</vt:i4>
      </vt:variant>
      <vt:variant>
        <vt:lpstr>Diatitels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Kantoorthema</vt:lpstr>
      <vt:lpstr>Hacking for Sustainability</vt:lpstr>
      <vt:lpstr>PowerPoint-presentatie</vt:lpstr>
      <vt:lpstr>PowerPoint-presentatie</vt:lpstr>
      <vt:lpstr>PowerPoint-presentatie</vt:lpstr>
      <vt:lpstr>PowerPoint-presentatie</vt:lpstr>
      <vt:lpstr>PowerPoint-presentatie</vt:lpstr>
      <vt:lpstr>Mijn doel</vt:lpstr>
      <vt:lpstr>PowerPoint-presentatie</vt:lpstr>
      <vt:lpstr>Waarom OpenStreetMap?</vt:lpstr>
      <vt:lpstr>PowerPoint-presentatie</vt:lpstr>
      <vt:lpstr>Wandelroutenetwerk Zuid-Holland</vt:lpstr>
      <vt:lpstr>Wat heb ik tot nu toe gedaan?</vt:lpstr>
      <vt:lpstr>Bevindingen</vt:lpstr>
      <vt:lpstr>PowerPoint-presentatie</vt:lpstr>
      <vt:lpstr>Aandachtspunten voor beleidsmakers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Willy Bakker</dc:creator>
  <cp:lastModifiedBy>Willy Bakker</cp:lastModifiedBy>
  <cp:revision>29</cp:revision>
  <dcterms:created xsi:type="dcterms:W3CDTF">2016-09-06T12:37:43Z</dcterms:created>
  <dcterms:modified xsi:type="dcterms:W3CDTF">2016-09-08T12:46:43Z</dcterms:modified>
</cp:coreProperties>
</file>

<file path=docProps/thumbnail.jpeg>
</file>